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4"/>
  </p:sldMasterIdLst>
  <p:notesMasterIdLst>
    <p:notesMasterId r:id="rId33"/>
  </p:notes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89" r:id="rId17"/>
    <p:sldId id="271" r:id="rId18"/>
    <p:sldId id="273" r:id="rId19"/>
    <p:sldId id="274" r:id="rId20"/>
    <p:sldId id="275" r:id="rId21"/>
    <p:sldId id="285" r:id="rId22"/>
    <p:sldId id="287" r:id="rId23"/>
    <p:sldId id="278" r:id="rId24"/>
    <p:sldId id="279" r:id="rId25"/>
    <p:sldId id="280" r:id="rId26"/>
    <p:sldId id="284" r:id="rId27"/>
    <p:sldId id="286" r:id="rId28"/>
    <p:sldId id="277" r:id="rId29"/>
    <p:sldId id="283" r:id="rId30"/>
    <p:sldId id="288" r:id="rId31"/>
    <p:sldId id="26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631A1B-5A28-ADC0-A88A-54D0FDE74E1B}" v="26" dt="2025-05-05T01:21:14.430"/>
    <p1510:client id="{2E3EC15C-999C-D13D-9F21-B9F870B2FE35}" v="3" dt="2025-05-05T00:53:07.762"/>
    <p1510:client id="{45FC5A71-6C8B-365E-D7F7-04369E2D8DF9}" v="61" dt="2025-05-05T00:47:14.008"/>
    <p1510:client id="{61DDE42B-3EBC-46F0-8806-F2A97ADBF5C4}" v="176" dt="2025-05-05T01:30:18.170"/>
    <p1510:client id="{7D630E2C-2AFB-1DF4-FD33-78743E2A384D}" v="219" dt="2025-05-05T01:26:37.364"/>
    <p1510:client id="{C93C096D-93C3-C983-666F-3BB5F86A57C8}" v="2" dt="2025-05-05T01:26:45.3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C4C1C-05E0-4C9A-AC7D-C5287CE68119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C031095-8605-4E12-A139-1EBAA125A6E8}">
      <dgm:prSet/>
      <dgm:spPr/>
      <dgm:t>
        <a:bodyPr/>
        <a:lstStyle/>
        <a:p>
          <a:r>
            <a:rPr lang="en-US"/>
            <a:t>We were able to get the gain to match the datasheet</a:t>
          </a:r>
        </a:p>
      </dgm:t>
    </dgm:pt>
    <dgm:pt modelId="{A95820FC-A9A1-4D6D-876E-B2A1C55F53A9}" type="parTrans" cxnId="{5305625C-DDE8-4F40-877A-AF643365907B}">
      <dgm:prSet/>
      <dgm:spPr/>
      <dgm:t>
        <a:bodyPr/>
        <a:lstStyle/>
        <a:p>
          <a:endParaRPr lang="en-US"/>
        </a:p>
      </dgm:t>
    </dgm:pt>
    <dgm:pt modelId="{33D5EEDB-64EC-44B3-AE23-F0277BC8E184}" type="sibTrans" cxnId="{5305625C-DDE8-4F40-877A-AF643365907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3508AFAC-60D4-401E-95D7-B276FB859F8C}">
      <dgm:prSet/>
      <dgm:spPr/>
      <dgm:t>
        <a:bodyPr/>
        <a:lstStyle/>
        <a:p>
          <a:pPr rtl="0"/>
          <a:r>
            <a:rPr lang="en-US"/>
            <a:t>We </a:t>
          </a:r>
          <a:r>
            <a:rPr lang="en-US">
              <a:latin typeface="Univers Condensed"/>
            </a:rPr>
            <a:t>have found a solution to fix the clipping at higher inputs</a:t>
          </a:r>
          <a:endParaRPr lang="en-US"/>
        </a:p>
      </dgm:t>
    </dgm:pt>
    <dgm:pt modelId="{126327C5-3A9E-4C4C-AF54-6B069CC70D99}" type="parTrans" cxnId="{FAC137F2-D81A-450F-B77B-3A8C9F0E4781}">
      <dgm:prSet/>
      <dgm:spPr/>
      <dgm:t>
        <a:bodyPr/>
        <a:lstStyle/>
        <a:p>
          <a:endParaRPr lang="en-US"/>
        </a:p>
      </dgm:t>
    </dgm:pt>
    <dgm:pt modelId="{211EBA0C-159B-44A7-828F-EA057CB4C7D9}" type="sibTrans" cxnId="{FAC137F2-D81A-450F-B77B-3A8C9F0E478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BF49F1F-0C69-4CE6-8649-F923C9E0B1B3}" type="pres">
      <dgm:prSet presAssocID="{E3BC4C1C-05E0-4C9A-AC7D-C5287CE68119}" presName="Name0" presStyleCnt="0">
        <dgm:presLayoutVars>
          <dgm:animLvl val="lvl"/>
          <dgm:resizeHandles val="exact"/>
        </dgm:presLayoutVars>
      </dgm:prSet>
      <dgm:spPr/>
    </dgm:pt>
    <dgm:pt modelId="{EC75046A-9523-4F02-8758-845A659EF68B}" type="pres">
      <dgm:prSet presAssocID="{5C031095-8605-4E12-A139-1EBAA125A6E8}" presName="compositeNode" presStyleCnt="0">
        <dgm:presLayoutVars>
          <dgm:bulletEnabled val="1"/>
        </dgm:presLayoutVars>
      </dgm:prSet>
      <dgm:spPr/>
    </dgm:pt>
    <dgm:pt modelId="{9BB30328-F280-47E7-BBA9-17632B107A57}" type="pres">
      <dgm:prSet presAssocID="{5C031095-8605-4E12-A139-1EBAA125A6E8}" presName="bgRect" presStyleLbl="bgAccFollowNode1" presStyleIdx="0" presStyleCnt="2"/>
      <dgm:spPr/>
    </dgm:pt>
    <dgm:pt modelId="{7AD48091-2EC2-40C6-918F-64C61C3E310E}" type="pres">
      <dgm:prSet presAssocID="{33D5EEDB-64EC-44B3-AE23-F0277BC8E184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FE05EDEF-17A7-44DB-9376-C31B35FCB5F0}" type="pres">
      <dgm:prSet presAssocID="{5C031095-8605-4E12-A139-1EBAA125A6E8}" presName="bottomLine" presStyleLbl="alignNode1" presStyleIdx="1" presStyleCnt="4">
        <dgm:presLayoutVars/>
      </dgm:prSet>
      <dgm:spPr/>
    </dgm:pt>
    <dgm:pt modelId="{B872852C-DDB9-4612-82F7-D19EC3C0738B}" type="pres">
      <dgm:prSet presAssocID="{5C031095-8605-4E12-A139-1EBAA125A6E8}" presName="nodeText" presStyleLbl="bgAccFollowNode1" presStyleIdx="0" presStyleCnt="2">
        <dgm:presLayoutVars>
          <dgm:bulletEnabled val="1"/>
        </dgm:presLayoutVars>
      </dgm:prSet>
      <dgm:spPr/>
    </dgm:pt>
    <dgm:pt modelId="{598CB267-AD19-4BAB-92DF-A80D53CE97A9}" type="pres">
      <dgm:prSet presAssocID="{33D5EEDB-64EC-44B3-AE23-F0277BC8E184}" presName="sibTrans" presStyleCnt="0"/>
      <dgm:spPr/>
    </dgm:pt>
    <dgm:pt modelId="{49E0F7D4-7FA0-47A9-9684-815567A8D679}" type="pres">
      <dgm:prSet presAssocID="{3508AFAC-60D4-401E-95D7-B276FB859F8C}" presName="compositeNode" presStyleCnt="0">
        <dgm:presLayoutVars>
          <dgm:bulletEnabled val="1"/>
        </dgm:presLayoutVars>
      </dgm:prSet>
      <dgm:spPr/>
    </dgm:pt>
    <dgm:pt modelId="{C62B88D6-5D14-4AF4-B89F-9A7AFE9FB56C}" type="pres">
      <dgm:prSet presAssocID="{3508AFAC-60D4-401E-95D7-B276FB859F8C}" presName="bgRect" presStyleLbl="bgAccFollowNode1" presStyleIdx="1" presStyleCnt="2"/>
      <dgm:spPr/>
    </dgm:pt>
    <dgm:pt modelId="{33B293AA-C439-4EFA-8CCE-2B836388F07E}" type="pres">
      <dgm:prSet presAssocID="{211EBA0C-159B-44A7-828F-EA057CB4C7D9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48A0AE6B-5A03-4EF8-A852-B5648FCAFEC4}" type="pres">
      <dgm:prSet presAssocID="{3508AFAC-60D4-401E-95D7-B276FB859F8C}" presName="bottomLine" presStyleLbl="alignNode1" presStyleIdx="3" presStyleCnt="4">
        <dgm:presLayoutVars/>
      </dgm:prSet>
      <dgm:spPr/>
    </dgm:pt>
    <dgm:pt modelId="{4F9C000B-D3D8-4335-9CAF-50F27DE93C97}" type="pres">
      <dgm:prSet presAssocID="{3508AFAC-60D4-401E-95D7-B276FB859F8C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5282540E-738C-4733-8352-4CBF7A994550}" type="presOf" srcId="{E3BC4C1C-05E0-4C9A-AC7D-C5287CE68119}" destId="{0BF49F1F-0C69-4CE6-8649-F923C9E0B1B3}" srcOrd="0" destOrd="0" presId="urn:microsoft.com/office/officeart/2016/7/layout/BasicLinearProcessNumbered"/>
    <dgm:cxn modelId="{B862F50F-C8D2-43C7-AC8C-139BE34F8316}" type="presOf" srcId="{211EBA0C-159B-44A7-828F-EA057CB4C7D9}" destId="{33B293AA-C439-4EFA-8CCE-2B836388F07E}" srcOrd="0" destOrd="0" presId="urn:microsoft.com/office/officeart/2016/7/layout/BasicLinearProcessNumbered"/>
    <dgm:cxn modelId="{6DB6D331-BDCD-4C4D-9C08-6AE40007BC8B}" type="presOf" srcId="{5C031095-8605-4E12-A139-1EBAA125A6E8}" destId="{9BB30328-F280-47E7-BBA9-17632B107A57}" srcOrd="0" destOrd="0" presId="urn:microsoft.com/office/officeart/2016/7/layout/BasicLinearProcessNumbered"/>
    <dgm:cxn modelId="{5305625C-DDE8-4F40-877A-AF643365907B}" srcId="{E3BC4C1C-05E0-4C9A-AC7D-C5287CE68119}" destId="{5C031095-8605-4E12-A139-1EBAA125A6E8}" srcOrd="0" destOrd="0" parTransId="{A95820FC-A9A1-4D6D-876E-B2A1C55F53A9}" sibTransId="{33D5EEDB-64EC-44B3-AE23-F0277BC8E184}"/>
    <dgm:cxn modelId="{61269958-818A-4095-A656-98D85CF1826A}" type="presOf" srcId="{3508AFAC-60D4-401E-95D7-B276FB859F8C}" destId="{4F9C000B-D3D8-4335-9CAF-50F27DE93C97}" srcOrd="1" destOrd="0" presId="urn:microsoft.com/office/officeart/2016/7/layout/BasicLinearProcessNumbered"/>
    <dgm:cxn modelId="{F496E191-DE65-4866-A609-5CBFD587E2A3}" type="presOf" srcId="{5C031095-8605-4E12-A139-1EBAA125A6E8}" destId="{B872852C-DDB9-4612-82F7-D19EC3C0738B}" srcOrd="1" destOrd="0" presId="urn:microsoft.com/office/officeart/2016/7/layout/BasicLinearProcessNumbered"/>
    <dgm:cxn modelId="{0C3EA6A9-F3DF-4DE7-8BF3-FFFB6A4BA231}" type="presOf" srcId="{33D5EEDB-64EC-44B3-AE23-F0277BC8E184}" destId="{7AD48091-2EC2-40C6-918F-64C61C3E310E}" srcOrd="0" destOrd="0" presId="urn:microsoft.com/office/officeart/2016/7/layout/BasicLinearProcessNumbered"/>
    <dgm:cxn modelId="{8091FCCC-C527-4BFA-AD28-4CBD8EFB3D03}" type="presOf" srcId="{3508AFAC-60D4-401E-95D7-B276FB859F8C}" destId="{C62B88D6-5D14-4AF4-B89F-9A7AFE9FB56C}" srcOrd="0" destOrd="0" presId="urn:microsoft.com/office/officeart/2016/7/layout/BasicLinearProcessNumbered"/>
    <dgm:cxn modelId="{FAC137F2-D81A-450F-B77B-3A8C9F0E4781}" srcId="{E3BC4C1C-05E0-4C9A-AC7D-C5287CE68119}" destId="{3508AFAC-60D4-401E-95D7-B276FB859F8C}" srcOrd="1" destOrd="0" parTransId="{126327C5-3A9E-4C4C-AF54-6B069CC70D99}" sibTransId="{211EBA0C-159B-44A7-828F-EA057CB4C7D9}"/>
    <dgm:cxn modelId="{9FB6E6D8-5F46-4D0C-B00F-3412C3B6E5E5}" type="presParOf" srcId="{0BF49F1F-0C69-4CE6-8649-F923C9E0B1B3}" destId="{EC75046A-9523-4F02-8758-845A659EF68B}" srcOrd="0" destOrd="0" presId="urn:microsoft.com/office/officeart/2016/7/layout/BasicLinearProcessNumbered"/>
    <dgm:cxn modelId="{00130BB9-252F-4538-B7F4-18011B291E5E}" type="presParOf" srcId="{EC75046A-9523-4F02-8758-845A659EF68B}" destId="{9BB30328-F280-47E7-BBA9-17632B107A57}" srcOrd="0" destOrd="0" presId="urn:microsoft.com/office/officeart/2016/7/layout/BasicLinearProcessNumbered"/>
    <dgm:cxn modelId="{1AA61F31-407D-4285-81D4-E4C613BA97D0}" type="presParOf" srcId="{EC75046A-9523-4F02-8758-845A659EF68B}" destId="{7AD48091-2EC2-40C6-918F-64C61C3E310E}" srcOrd="1" destOrd="0" presId="urn:microsoft.com/office/officeart/2016/7/layout/BasicLinearProcessNumbered"/>
    <dgm:cxn modelId="{FB5A01B0-1D80-4E85-93ED-3B028E485469}" type="presParOf" srcId="{EC75046A-9523-4F02-8758-845A659EF68B}" destId="{FE05EDEF-17A7-44DB-9376-C31B35FCB5F0}" srcOrd="2" destOrd="0" presId="urn:microsoft.com/office/officeart/2016/7/layout/BasicLinearProcessNumbered"/>
    <dgm:cxn modelId="{C274D3AB-B1D0-4C6F-ABF3-C8CE4A742EB9}" type="presParOf" srcId="{EC75046A-9523-4F02-8758-845A659EF68B}" destId="{B872852C-DDB9-4612-82F7-D19EC3C0738B}" srcOrd="3" destOrd="0" presId="urn:microsoft.com/office/officeart/2016/7/layout/BasicLinearProcessNumbered"/>
    <dgm:cxn modelId="{9C413A23-4D3A-4A5A-9FEE-FA35C333F52C}" type="presParOf" srcId="{0BF49F1F-0C69-4CE6-8649-F923C9E0B1B3}" destId="{598CB267-AD19-4BAB-92DF-A80D53CE97A9}" srcOrd="1" destOrd="0" presId="urn:microsoft.com/office/officeart/2016/7/layout/BasicLinearProcessNumbered"/>
    <dgm:cxn modelId="{11FB69BA-C57B-4D78-98AD-59E2023D5176}" type="presParOf" srcId="{0BF49F1F-0C69-4CE6-8649-F923C9E0B1B3}" destId="{49E0F7D4-7FA0-47A9-9684-815567A8D679}" srcOrd="2" destOrd="0" presId="urn:microsoft.com/office/officeart/2016/7/layout/BasicLinearProcessNumbered"/>
    <dgm:cxn modelId="{94EFA778-FD94-47A1-A5F7-4425DEF6A290}" type="presParOf" srcId="{49E0F7D4-7FA0-47A9-9684-815567A8D679}" destId="{C62B88D6-5D14-4AF4-B89F-9A7AFE9FB56C}" srcOrd="0" destOrd="0" presId="urn:microsoft.com/office/officeart/2016/7/layout/BasicLinearProcessNumbered"/>
    <dgm:cxn modelId="{7EF5301C-DF7B-42D4-9F1E-ED782E6BA666}" type="presParOf" srcId="{49E0F7D4-7FA0-47A9-9684-815567A8D679}" destId="{33B293AA-C439-4EFA-8CCE-2B836388F07E}" srcOrd="1" destOrd="0" presId="urn:microsoft.com/office/officeart/2016/7/layout/BasicLinearProcessNumbered"/>
    <dgm:cxn modelId="{D950F95E-46B8-41E3-9226-BEF11ABDF964}" type="presParOf" srcId="{49E0F7D4-7FA0-47A9-9684-815567A8D679}" destId="{48A0AE6B-5A03-4EF8-A852-B5648FCAFEC4}" srcOrd="2" destOrd="0" presId="urn:microsoft.com/office/officeart/2016/7/layout/BasicLinearProcessNumbered"/>
    <dgm:cxn modelId="{6E4BD64C-9345-4D41-84DC-C2E467C2865E}" type="presParOf" srcId="{49E0F7D4-7FA0-47A9-9684-815567A8D679}" destId="{4F9C000B-D3D8-4335-9CAF-50F27DE93C9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30328-F280-47E7-BBA9-17632B107A57}">
      <dsp:nvSpPr>
        <dsp:cNvPr id="0" name=""/>
        <dsp:cNvSpPr/>
      </dsp:nvSpPr>
      <dsp:spPr>
        <a:xfrm>
          <a:off x="1297" y="0"/>
          <a:ext cx="5060621" cy="38576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546" tIns="330200" rIns="394546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We were able to get the gain to match the datasheet</a:t>
          </a:r>
        </a:p>
      </dsp:txBody>
      <dsp:txXfrm>
        <a:off x="1297" y="1465897"/>
        <a:ext cx="5060621" cy="2314575"/>
      </dsp:txXfrm>
    </dsp:sp>
    <dsp:sp modelId="{7AD48091-2EC2-40C6-918F-64C61C3E310E}">
      <dsp:nvSpPr>
        <dsp:cNvPr id="0" name=""/>
        <dsp:cNvSpPr/>
      </dsp:nvSpPr>
      <dsp:spPr>
        <a:xfrm>
          <a:off x="1952964" y="385762"/>
          <a:ext cx="1157287" cy="1157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227" tIns="12700" rIns="9022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2122445" y="555243"/>
        <a:ext cx="818325" cy="818325"/>
      </dsp:txXfrm>
    </dsp:sp>
    <dsp:sp modelId="{FE05EDEF-17A7-44DB-9376-C31B35FCB5F0}">
      <dsp:nvSpPr>
        <dsp:cNvPr id="0" name=""/>
        <dsp:cNvSpPr/>
      </dsp:nvSpPr>
      <dsp:spPr>
        <a:xfrm>
          <a:off x="1297" y="3857554"/>
          <a:ext cx="5060621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B88D6-5D14-4AF4-B89F-9A7AFE9FB56C}">
      <dsp:nvSpPr>
        <dsp:cNvPr id="0" name=""/>
        <dsp:cNvSpPr/>
      </dsp:nvSpPr>
      <dsp:spPr>
        <a:xfrm>
          <a:off x="5567981" y="0"/>
          <a:ext cx="5060621" cy="385762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546" tIns="330200" rIns="394546" bIns="33020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We </a:t>
          </a:r>
          <a:r>
            <a:rPr lang="en-US" sz="2600" kern="1200">
              <a:latin typeface="Univers Condensed"/>
            </a:rPr>
            <a:t>have found a solution to fix the clipping at higher inputs</a:t>
          </a:r>
          <a:endParaRPr lang="en-US" sz="2600" kern="1200"/>
        </a:p>
      </dsp:txBody>
      <dsp:txXfrm>
        <a:off x="5567981" y="1465897"/>
        <a:ext cx="5060621" cy="2314575"/>
      </dsp:txXfrm>
    </dsp:sp>
    <dsp:sp modelId="{33B293AA-C439-4EFA-8CCE-2B836388F07E}">
      <dsp:nvSpPr>
        <dsp:cNvPr id="0" name=""/>
        <dsp:cNvSpPr/>
      </dsp:nvSpPr>
      <dsp:spPr>
        <a:xfrm>
          <a:off x="7519647" y="385762"/>
          <a:ext cx="1157287" cy="11572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227" tIns="12700" rIns="9022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7689128" y="555243"/>
        <a:ext cx="818325" cy="818325"/>
      </dsp:txXfrm>
    </dsp:sp>
    <dsp:sp modelId="{48A0AE6B-5A03-4EF8-A852-B5648FCAFEC4}">
      <dsp:nvSpPr>
        <dsp:cNvPr id="0" name=""/>
        <dsp:cNvSpPr/>
      </dsp:nvSpPr>
      <dsp:spPr>
        <a:xfrm>
          <a:off x="5567981" y="3857554"/>
          <a:ext cx="5060621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5A5BE-6D05-4B11-80BA-2D1B5734A91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90164-6952-4D62-A27F-AA7DAA9FA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7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90164-6952-4D62-A27F-AA7DAA9FAE3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5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5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3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0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7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3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3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4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92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4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90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08" r:id="rId6"/>
    <p:sldLayoutId id="2147483904" r:id="rId7"/>
    <p:sldLayoutId id="2147483905" r:id="rId8"/>
    <p:sldLayoutId id="2147483906" r:id="rId9"/>
    <p:sldLayoutId id="2147483907" r:id="rId10"/>
    <p:sldLayoutId id="214748390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atterned wooden design">
            <a:extLst>
              <a:ext uri="{FF2B5EF4-FFF2-40B4-BE49-F238E27FC236}">
                <a16:creationId xmlns:a16="http://schemas.microsoft.com/office/drawing/2014/main" id="{AB61962C-E696-33E3-DE0C-8B02F10C67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065" b="8349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4C6244-B273-7367-131E-C69FE2D0E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Senior Design: Low Noise Amplifier for Photoacoustic Imaging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328A29-7097-1D67-6374-EB85B2D9F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368905" cy="40766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100000"/>
              </a:lnSpc>
            </a:pPr>
            <a:r>
              <a:rPr lang="en-US" sz="1700">
                <a:solidFill>
                  <a:srgbClr val="FFFFFF"/>
                </a:solidFill>
              </a:rPr>
              <a:t>sdmay-25-16</a:t>
            </a:r>
          </a:p>
          <a:p>
            <a:pPr indent="-228600">
              <a:lnSpc>
                <a:spcPct val="100000"/>
              </a:lnSpc>
            </a:pPr>
            <a:r>
              <a:rPr lang="en-US" sz="1700">
                <a:solidFill>
                  <a:srgbClr val="FFFFFF"/>
                </a:solidFill>
              </a:rPr>
              <a:t>Advisor: Manojit Pramanik</a:t>
            </a:r>
          </a:p>
          <a:p>
            <a:pPr indent="-228600">
              <a:lnSpc>
                <a:spcPct val="100000"/>
              </a:lnSpc>
            </a:pPr>
            <a:r>
              <a:rPr lang="en-US" sz="1700">
                <a:solidFill>
                  <a:srgbClr val="FFFFFF"/>
                </a:solidFill>
              </a:rPr>
              <a:t>Technical Contact: Avishek Das</a:t>
            </a:r>
          </a:p>
          <a:p>
            <a:pPr indent="-228600">
              <a:lnSpc>
                <a:spcPct val="100000"/>
              </a:lnSpc>
            </a:pPr>
            <a:endParaRPr lang="en-US" sz="1700">
              <a:solidFill>
                <a:srgbClr val="FFFFFF"/>
              </a:solidFill>
            </a:endParaRPr>
          </a:p>
          <a:p>
            <a:pPr indent="-228600">
              <a:lnSpc>
                <a:spcPct val="100000"/>
              </a:lnSpc>
            </a:pPr>
            <a:r>
              <a:rPr lang="en-US" sz="1700">
                <a:solidFill>
                  <a:srgbClr val="FFFFFF"/>
                </a:solidFill>
              </a:rPr>
              <a:t>Ethan Hulinsky</a:t>
            </a:r>
          </a:p>
          <a:p>
            <a:pPr indent="-228600">
              <a:lnSpc>
                <a:spcPct val="100000"/>
              </a:lnSpc>
            </a:pPr>
            <a:r>
              <a:rPr lang="en-US" sz="1700">
                <a:solidFill>
                  <a:srgbClr val="FFFFFF"/>
                </a:solidFill>
              </a:rPr>
              <a:t>Jonathan Wetenkamp</a:t>
            </a:r>
          </a:p>
          <a:p>
            <a:pPr indent="-228600">
              <a:lnSpc>
                <a:spcPct val="100000"/>
              </a:lnSpc>
            </a:pPr>
            <a:r>
              <a:rPr lang="en-US" sz="1700">
                <a:solidFill>
                  <a:srgbClr val="FFFFFF"/>
                </a:solidFill>
              </a:rPr>
              <a:t>Ryan Ellerbach</a:t>
            </a:r>
          </a:p>
          <a:p>
            <a:pPr indent="-228600">
              <a:lnSpc>
                <a:spcPct val="100000"/>
              </a:lnSpc>
            </a:pPr>
            <a:r>
              <a:rPr lang="en-US" sz="1700">
                <a:solidFill>
                  <a:srgbClr val="FFFFFF"/>
                </a:solidFill>
              </a:rPr>
              <a:t>Yash Gaonkar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012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A413C-DF80-D0D1-3B57-732DEBD1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10798176" cy="1051914"/>
          </a:xfrm>
        </p:spPr>
        <p:txBody>
          <a:bodyPr>
            <a:normAutofit/>
          </a:bodyPr>
          <a:lstStyle/>
          <a:p>
            <a:r>
              <a:rPr lang="en-US"/>
              <a:t>Findings From testing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B96FAB-CCBF-4D1E-9D0D-B038ACC29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C805E4-E9A1-07D0-AD4B-AD56FC13D6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449000"/>
              </p:ext>
            </p:extLst>
          </p:nvPr>
        </p:nvGraphicFramePr>
        <p:xfrm>
          <a:off x="800100" y="2276474"/>
          <a:ext cx="10629900" cy="385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599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479833C7-FDE4-4657-B0B1-32BE833C2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ABE7C0B-A2D9-4202-A524-532DA2E2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42762AF-C17D-C362-6322-06BC82C3E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9"/>
          <a:stretch/>
        </p:blipFill>
        <p:spPr>
          <a:xfrm>
            <a:off x="-101580" y="-16255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14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E3FB2A-52FE-1E2A-7988-8D36CBFC9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5" b="4537"/>
          <a:stretch/>
        </p:blipFill>
        <p:spPr>
          <a:xfrm rot="21600000">
            <a:off x="20" y="10"/>
            <a:ext cx="12191980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237318"/>
            <a:ext cx="12188952" cy="2620682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200D63-AAA5-66DE-0091-17660511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158" y="5528235"/>
            <a:ext cx="10696574" cy="7709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Test Board </a:t>
            </a:r>
          </a:p>
        </p:txBody>
      </p:sp>
    </p:spTree>
    <p:extLst>
      <p:ext uri="{BB962C8B-B14F-4D97-AF65-F5344CB8AC3E}">
        <p14:creationId xmlns:p14="http://schemas.microsoft.com/office/powerpoint/2010/main" val="1102890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D9602-317A-4C7A-E8C2-3ECA02456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Results/conclusions after Testing revision board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1AB54-C8BB-E1A0-F33B-233E85103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Increase grounding</a:t>
            </a:r>
          </a:p>
          <a:p>
            <a:pPr lvl="1"/>
            <a:r>
              <a:rPr lang="en-US"/>
              <a:t>SMA connectors</a:t>
            </a:r>
          </a:p>
          <a:p>
            <a:pPr lvl="1"/>
            <a:r>
              <a:rPr lang="en-US"/>
              <a:t>EM shields</a:t>
            </a:r>
          </a:p>
          <a:p>
            <a:pPr lvl="1"/>
            <a:r>
              <a:rPr lang="en-US"/>
              <a:t>GND pads of amplifiers</a:t>
            </a:r>
          </a:p>
          <a:p>
            <a:r>
              <a:rPr lang="en-US"/>
              <a:t>Add other functionality</a:t>
            </a:r>
          </a:p>
          <a:p>
            <a:pPr lvl="1"/>
            <a:r>
              <a:rPr lang="en-US"/>
              <a:t>Connection to battery power</a:t>
            </a:r>
          </a:p>
          <a:p>
            <a:pPr lvl="1"/>
            <a:r>
              <a:rPr lang="en-US"/>
              <a:t>Switch to control power input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79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8D6B0C-CB75-55A8-8C3E-0376EAC2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99024"/>
            <a:ext cx="3076032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Final Schematic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2EBA059-BFCD-0DD3-6FEE-4D6C0722C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353" y="434341"/>
            <a:ext cx="5734812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08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8B571-DDDD-117E-EAAF-69C046433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99024"/>
            <a:ext cx="3076032" cy="3914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Final 3d model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3716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 descr="A red and gold circuit board&#10;&#10;AI-generated content may be incorrect.">
            <a:extLst>
              <a:ext uri="{FF2B5EF4-FFF2-40B4-BE49-F238E27FC236}">
                <a16:creationId xmlns:a16="http://schemas.microsoft.com/office/drawing/2014/main" id="{092311DE-080C-6EE2-B6F7-EF606A3F2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8541" y="0"/>
            <a:ext cx="3497750" cy="638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53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09F96-313F-7144-D3A3-61510827D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PCB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E51BD-6BC9-EAC5-369D-977ADBE6E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276" y="720245"/>
            <a:ext cx="4047474" cy="543838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20AEE2-4142-52DD-2C3A-685240B2A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21992"/>
            <a:ext cx="10691265" cy="3739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Solder paste and stencil</a:t>
            </a:r>
          </a:p>
          <a:p>
            <a:r>
              <a:rPr lang="en-US"/>
              <a:t>Manual component placement</a:t>
            </a:r>
          </a:p>
          <a:p>
            <a:r>
              <a:rPr lang="en-US"/>
              <a:t>Reflow oven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74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334B-488B-9081-9CF7-584C13F9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C0C68-CE65-19D8-AD6B-814617005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Gain</a:t>
            </a:r>
          </a:p>
          <a:p>
            <a:r>
              <a:rPr lang="en-US"/>
              <a:t>Transient Signal Integrity</a:t>
            </a:r>
          </a:p>
          <a:p>
            <a:r>
              <a:rPr lang="en-US"/>
              <a:t>Cross-Talk</a:t>
            </a:r>
          </a:p>
          <a:p>
            <a:r>
              <a:rPr lang="en-US"/>
              <a:t>Bias Voltage</a:t>
            </a:r>
          </a:p>
          <a:p>
            <a:r>
              <a:rPr lang="en-US"/>
              <a:t>Linearity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2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025609-200A-5A22-5772-507E3C479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799763" cy="1473200"/>
          </a:xfrm>
        </p:spPr>
        <p:txBody>
          <a:bodyPr>
            <a:normAutofit/>
          </a:bodyPr>
          <a:lstStyle/>
          <a:p>
            <a:r>
              <a:rPr lang="en-US" sz="3600"/>
              <a:t>Output vs Input</a:t>
            </a:r>
          </a:p>
        </p:txBody>
      </p:sp>
      <p:cxnSp>
        <p:nvCxnSpPr>
          <p:cNvPr id="8203" name="Straight Connector 820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Content Placeholder 8197">
            <a:extLst>
              <a:ext uri="{FF2B5EF4-FFF2-40B4-BE49-F238E27FC236}">
                <a16:creationId xmlns:a16="http://schemas.microsoft.com/office/drawing/2014/main" id="{4B9DF5D1-9054-D7EB-3AC3-CD1FAD079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387600"/>
            <a:ext cx="3799763" cy="3767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Signal integrity was kept through amplification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5FB6EC9-F68C-AB90-D10E-080E790A3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" r="933" b="-1"/>
          <a:stretch/>
        </p:blipFill>
        <p:spPr bwMode="auto">
          <a:xfrm>
            <a:off x="4981575" y="735286"/>
            <a:ext cx="6495042" cy="54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192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1C9C5-0E27-2991-FD3E-EBDE5B984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10687812" cy="798194"/>
          </a:xfrm>
        </p:spPr>
        <p:txBody>
          <a:bodyPr>
            <a:normAutofit/>
          </a:bodyPr>
          <a:lstStyle/>
          <a:p>
            <a:r>
              <a:rPr lang="en-US"/>
              <a:t>Gain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10">
            <a:extLst>
              <a:ext uri="{FF2B5EF4-FFF2-40B4-BE49-F238E27FC236}">
                <a16:creationId xmlns:a16="http://schemas.microsoft.com/office/drawing/2014/main" id="{BDAAA460-F61A-E610-D1A3-F7746445C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0" y="1849121"/>
            <a:ext cx="4191001" cy="4139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Over 32dB passband</a:t>
            </a:r>
          </a:p>
          <a:p>
            <a:pPr marL="0" indent="0">
              <a:buNone/>
            </a:pPr>
            <a:r>
              <a:rPr lang="en-US"/>
              <a:t>Gain can be increased by cascading channels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E0104E4-99BC-494F-8342-F250828E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aph with a line&#10;&#10;AI-generated content may be incorrect.">
            <a:extLst>
              <a:ext uri="{FF2B5EF4-FFF2-40B4-BE49-F238E27FC236}">
                <a16:creationId xmlns:a16="http://schemas.microsoft.com/office/drawing/2014/main" id="{0446E806-2911-E6C3-3EE4-170852EED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29" y="2016560"/>
            <a:ext cx="6371312" cy="380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17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3ED6-DF84-9A21-8B03-D167C2AFB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Photoacoustic Tomography Overview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D0DE0-9957-9DFB-CABF-3B1DD4584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367" y="2221992"/>
            <a:ext cx="10691265" cy="373989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/>
              <a:t>Weak signals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High noise levels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Amplifier solves these problems</a:t>
            </a:r>
            <a:endParaRPr lang="en-US"/>
          </a:p>
          <a:p>
            <a:endParaRPr lang="en-US"/>
          </a:p>
        </p:txBody>
      </p:sp>
      <p:pic>
        <p:nvPicPr>
          <p:cNvPr id="4" name="Google Shape;134;p2">
            <a:extLst>
              <a:ext uri="{FF2B5EF4-FFF2-40B4-BE49-F238E27FC236}">
                <a16:creationId xmlns:a16="http://schemas.microsoft.com/office/drawing/2014/main" id="{35F1B481-E766-42F6-4BA9-1A1D619552D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740" b="20337"/>
          <a:stretch/>
        </p:blipFill>
        <p:spPr>
          <a:xfrm>
            <a:off x="700635" y="3557281"/>
            <a:ext cx="3586620" cy="24046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7;p2">
            <a:extLst>
              <a:ext uri="{FF2B5EF4-FFF2-40B4-BE49-F238E27FC236}">
                <a16:creationId xmlns:a16="http://schemas.microsoft.com/office/drawing/2014/main" id="{E4460A5D-B49D-440E-EF06-F0ECD978403F}"/>
              </a:ext>
            </a:extLst>
          </p:cNvPr>
          <p:cNvSpPr/>
          <p:nvPr/>
        </p:nvSpPr>
        <p:spPr>
          <a:xfrm>
            <a:off x="4287255" y="4667784"/>
            <a:ext cx="596700" cy="18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9;p2">
            <a:extLst>
              <a:ext uri="{FF2B5EF4-FFF2-40B4-BE49-F238E27FC236}">
                <a16:creationId xmlns:a16="http://schemas.microsoft.com/office/drawing/2014/main" id="{8E87448E-9880-62CB-E454-1E2590E1986D}"/>
              </a:ext>
            </a:extLst>
          </p:cNvPr>
          <p:cNvSpPr/>
          <p:nvPr/>
        </p:nvSpPr>
        <p:spPr>
          <a:xfrm>
            <a:off x="5151071" y="4171474"/>
            <a:ext cx="1567835" cy="1165308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Amplifier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38;p2">
            <a:extLst>
              <a:ext uri="{FF2B5EF4-FFF2-40B4-BE49-F238E27FC236}">
                <a16:creationId xmlns:a16="http://schemas.microsoft.com/office/drawing/2014/main" id="{EEF562E6-AE6F-479D-2557-D2819431D7BE}"/>
              </a:ext>
            </a:extLst>
          </p:cNvPr>
          <p:cNvSpPr/>
          <p:nvPr/>
        </p:nvSpPr>
        <p:spPr>
          <a:xfrm>
            <a:off x="7630002" y="3984684"/>
            <a:ext cx="906600" cy="15498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(imaging software)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41;p2">
            <a:extLst>
              <a:ext uri="{FF2B5EF4-FFF2-40B4-BE49-F238E27FC236}">
                <a16:creationId xmlns:a16="http://schemas.microsoft.com/office/drawing/2014/main" id="{BA3C7F47-FF20-D11D-3AF3-EE31C20CEC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52929" y="3828009"/>
            <a:ext cx="1008768" cy="167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37;p2">
            <a:extLst>
              <a:ext uri="{FF2B5EF4-FFF2-40B4-BE49-F238E27FC236}">
                <a16:creationId xmlns:a16="http://schemas.microsoft.com/office/drawing/2014/main" id="{B1F4A0F7-966C-8B8D-EC7A-701943529575}"/>
              </a:ext>
            </a:extLst>
          </p:cNvPr>
          <p:cNvSpPr/>
          <p:nvPr/>
        </p:nvSpPr>
        <p:spPr>
          <a:xfrm>
            <a:off x="8846415" y="4662328"/>
            <a:ext cx="596700" cy="18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37;p2">
            <a:extLst>
              <a:ext uri="{FF2B5EF4-FFF2-40B4-BE49-F238E27FC236}">
                <a16:creationId xmlns:a16="http://schemas.microsoft.com/office/drawing/2014/main" id="{52ACEF70-18FC-17F1-E31B-84DF3944F298}"/>
              </a:ext>
            </a:extLst>
          </p:cNvPr>
          <p:cNvSpPr/>
          <p:nvPr/>
        </p:nvSpPr>
        <p:spPr>
          <a:xfrm>
            <a:off x="6841647" y="4667784"/>
            <a:ext cx="596700" cy="183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B7B7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523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F15206-8E8E-5595-4165-D14B9C279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799763" cy="1473200"/>
          </a:xfrm>
        </p:spPr>
        <p:txBody>
          <a:bodyPr>
            <a:normAutofit/>
          </a:bodyPr>
          <a:lstStyle/>
          <a:p>
            <a:r>
              <a:rPr lang="en-US" sz="3600"/>
              <a:t>Gain comparison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32560C-206A-71D4-2DCD-B18E617E9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387600"/>
            <a:ext cx="3799763" cy="3767328"/>
          </a:xfrm>
        </p:spPr>
        <p:txBody>
          <a:bodyPr>
            <a:normAutofit/>
          </a:bodyPr>
          <a:lstStyle/>
          <a:p>
            <a:r>
              <a:rPr lang="en-US"/>
              <a:t>1 channel of the amplifier we designed had the highest Gain (~32.7dB)</a:t>
            </a:r>
          </a:p>
          <a:p>
            <a:r>
              <a:rPr lang="en-US"/>
              <a:t>ZFL500LN is the prototype provided to us by the client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AA5FAF1-A05C-B010-FF06-BEBEF69BBC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5503"/>
          <a:stretch/>
        </p:blipFill>
        <p:spPr>
          <a:xfrm>
            <a:off x="4981575" y="735286"/>
            <a:ext cx="6495042" cy="54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86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5D134B-870D-912E-F6AA-F5955D97A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799763" cy="1473200"/>
          </a:xfrm>
        </p:spPr>
        <p:txBody>
          <a:bodyPr>
            <a:normAutofit/>
          </a:bodyPr>
          <a:lstStyle/>
          <a:p>
            <a:r>
              <a:rPr lang="en-US" sz="3600"/>
              <a:t>Bias Voltage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B736DB-2A6B-8AFC-5D26-96F5506D9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62480"/>
            <a:ext cx="3799763" cy="3767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Optimal region for amplifier operation</a:t>
            </a:r>
          </a:p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217AFA-52A1-6891-56AA-D7E60C226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r="6944" b="-1"/>
          <a:stretch/>
        </p:blipFill>
        <p:spPr bwMode="auto">
          <a:xfrm>
            <a:off x="4981575" y="735286"/>
            <a:ext cx="6495042" cy="54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05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F6A0B-EF3D-550D-C2A8-B2589A1D0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799763" cy="1473200"/>
          </a:xfrm>
        </p:spPr>
        <p:txBody>
          <a:bodyPr>
            <a:normAutofit/>
          </a:bodyPr>
          <a:lstStyle/>
          <a:p>
            <a:r>
              <a:rPr lang="en-US" sz="3600"/>
              <a:t>Linearity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599597-9B04-C8F4-D8AA-3B6D1E393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383" y="1849120"/>
            <a:ext cx="3799763" cy="3767328"/>
          </a:xfrm>
        </p:spPr>
        <p:txBody>
          <a:bodyPr>
            <a:normAutofit/>
          </a:bodyPr>
          <a:lstStyle/>
          <a:p>
            <a:r>
              <a:rPr lang="en-US"/>
              <a:t>The amplifier shows excellent linearity</a:t>
            </a:r>
          </a:p>
          <a:p>
            <a:r>
              <a:rPr lang="en-US"/>
              <a:t>Excellent for signal Processing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072F284-8BB4-DA95-8605-65E11E035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-1" b="-1"/>
          <a:stretch/>
        </p:blipFill>
        <p:spPr bwMode="auto">
          <a:xfrm>
            <a:off x="4981575" y="735286"/>
            <a:ext cx="6495042" cy="54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625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0242B8E-6473-ABBB-76B4-1469B18B0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799763" cy="1473200"/>
          </a:xfrm>
        </p:spPr>
        <p:txBody>
          <a:bodyPr>
            <a:normAutofit/>
          </a:bodyPr>
          <a:lstStyle/>
          <a:p>
            <a:r>
              <a:rPr lang="en-US" sz="3600"/>
              <a:t>Cross-Talk</a:t>
            </a:r>
          </a:p>
        </p:txBody>
      </p:sp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453EDD3D-8C23-A64F-6BED-3442FFD47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7" y="1694793"/>
            <a:ext cx="3799763" cy="3767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Crosstalk between the channels with the EM shield vs without the EM shield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88BA874-EA59-1CB9-D984-CED91527C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" r="2" b="2"/>
          <a:stretch/>
        </p:blipFill>
        <p:spPr bwMode="auto">
          <a:xfrm>
            <a:off x="4981575" y="735286"/>
            <a:ext cx="6495042" cy="54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016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8" name="Rectangle 7177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21B69-3C87-3A90-D7D3-8D5F1825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799763" cy="1473200"/>
          </a:xfrm>
        </p:spPr>
        <p:txBody>
          <a:bodyPr>
            <a:normAutofit/>
          </a:bodyPr>
          <a:lstStyle/>
          <a:p>
            <a:r>
              <a:rPr lang="en-US" sz="3600"/>
              <a:t>Power Supply Vs Battery</a:t>
            </a:r>
          </a:p>
        </p:txBody>
      </p:sp>
      <p:cxnSp>
        <p:nvCxnSpPr>
          <p:cNvPr id="7180" name="Straight Connector 7179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1" name="Content Placeholder 7173">
            <a:extLst>
              <a:ext uri="{FF2B5EF4-FFF2-40B4-BE49-F238E27FC236}">
                <a16:creationId xmlns:a16="http://schemas.microsoft.com/office/drawing/2014/main" id="{C3C86C14-CA7F-495C-FE74-FC0CDA651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387600"/>
            <a:ext cx="3799763" cy="3767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Noise in the power plane of the board with the power supply vs the battery.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8CF98E7-2A49-3E4F-FF3E-82E78285F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r="-1" b="-1"/>
          <a:stretch/>
        </p:blipFill>
        <p:spPr bwMode="auto">
          <a:xfrm>
            <a:off x="4981575" y="735286"/>
            <a:ext cx="6495042" cy="541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03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5078-F6AC-04DD-61A9-DDD3C24E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Enclosure and Final Product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B9CBE2-1507-98F0-3ED1-DB836BE70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473" r="3236" b="3343"/>
          <a:stretch/>
        </p:blipFill>
        <p:spPr>
          <a:xfrm>
            <a:off x="805242" y="2217963"/>
            <a:ext cx="6245463" cy="3597183"/>
          </a:xfrm>
        </p:spPr>
      </p:pic>
    </p:spTree>
    <p:extLst>
      <p:ext uri="{BB962C8B-B14F-4D97-AF65-F5344CB8AC3E}">
        <p14:creationId xmlns:p14="http://schemas.microsoft.com/office/powerpoint/2010/main" val="3544230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8CDF6-4BA0-45EF-64DE-E1F88AAB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Amplifier with PAT device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BF5464-808A-EFFE-02D3-01FFCC2F8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355" y="3305105"/>
            <a:ext cx="1356478" cy="16155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AFB885-A560-7C7A-0F66-8DFA83761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406" y="2943134"/>
            <a:ext cx="2004234" cy="2095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4E4D5D-CC00-CE33-5C36-8247AAC94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282" y="2916462"/>
            <a:ext cx="2034716" cy="21490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10A6CE-245F-AE0D-5051-B5F8B17C1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3549" y="3080295"/>
            <a:ext cx="2027096" cy="20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06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78C0-470B-8E24-FFA1-D37940E6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DAFDA-A286-A225-7C70-7E403AC8A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Could implement 3 stages to increase gain</a:t>
            </a:r>
          </a:p>
          <a:p>
            <a:r>
              <a:rPr lang="en-US"/>
              <a:t>Changing blocking capacitors may allow bandwidth to be increased</a:t>
            </a:r>
          </a:p>
        </p:txBody>
      </p:sp>
    </p:spTree>
    <p:extLst>
      <p:ext uri="{BB962C8B-B14F-4D97-AF65-F5344CB8AC3E}">
        <p14:creationId xmlns:p14="http://schemas.microsoft.com/office/powerpoint/2010/main" val="4017198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398DB-8F9D-7F4C-52BF-89D4244A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AE37-352A-A9B1-7C81-C62E8447A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 were able to design a low-noise amplifier that met all the design specs</a:t>
            </a:r>
          </a:p>
          <a:p>
            <a:r>
              <a:rPr lang="en-US"/>
              <a:t>Also designed a rechargeable battery-powered power supply that is portable. </a:t>
            </a:r>
          </a:p>
          <a:p>
            <a:r>
              <a:rPr lang="en-US"/>
              <a:t>Designed an enclosure that can house the amplifier.</a:t>
            </a:r>
          </a:p>
          <a:p>
            <a:r>
              <a:rPr lang="en-US"/>
              <a:t>Validated amplifier through extensive testing</a:t>
            </a:r>
          </a:p>
          <a:p>
            <a:r>
              <a:rPr lang="en-US"/>
              <a:t>Successfully Integrated with PAT device</a:t>
            </a:r>
          </a:p>
          <a:p>
            <a:r>
              <a:rPr lang="en-US"/>
              <a:t>Cheaper than initial prototype provided by client  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5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8E988C-D93B-32E2-2E0C-B648CE34C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6151083" cy="1307592"/>
          </a:xfrm>
        </p:spPr>
        <p:txBody>
          <a:bodyPr>
            <a:normAutofit/>
          </a:bodyPr>
          <a:lstStyle/>
          <a:p>
            <a:r>
              <a:rPr lang="en-US"/>
              <a:t>Our GOAL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BA0BC-738F-1754-4166-6FC1171B0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219183"/>
            <a:ext cx="6151083" cy="3753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Boost Signal Strength:</a:t>
            </a:r>
            <a:r>
              <a:rPr lang="en-US"/>
              <a:t> Use pure DC battery power to minimize noise.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Compact &amp; Modular Design:</a:t>
            </a:r>
            <a:r>
              <a:rPr lang="en-US"/>
              <a:t> Multi-channel scalability for seamless integration.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/>
              <a:t>Enhanced Usability:</a:t>
            </a:r>
            <a:r>
              <a:rPr lang="en-US"/>
              <a:t> Improve performance and imaging quality.</a:t>
            </a:r>
          </a:p>
          <a:p>
            <a:endParaRPr lang="en-US"/>
          </a:p>
        </p:txBody>
      </p:sp>
      <p:pic>
        <p:nvPicPr>
          <p:cNvPr id="5" name="Picture 4" descr="A metal box with wires">
            <a:extLst>
              <a:ext uri="{FF2B5EF4-FFF2-40B4-BE49-F238E27FC236}">
                <a16:creationId xmlns:a16="http://schemas.microsoft.com/office/drawing/2014/main" id="{E7AFDB9C-095A-BB81-28CD-445752EAD0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7242"/>
          <a:stretch/>
        </p:blipFill>
        <p:spPr>
          <a:xfrm>
            <a:off x="7306236" y="902448"/>
            <a:ext cx="4085664" cy="5053104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E0104E4-99BC-494F-8342-F250828E5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6145599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4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0085C1-A792-380F-65CD-ADD42F27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914760"/>
            <a:ext cx="3678485" cy="3543764"/>
          </a:xfrm>
        </p:spPr>
        <p:txBody>
          <a:bodyPr>
            <a:normAutofit/>
          </a:bodyPr>
          <a:lstStyle/>
          <a:p>
            <a:r>
              <a:rPr lang="en-US"/>
              <a:t>USER NEEDS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5CECE-07AA-0DA7-1518-3B3361252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168" y="993228"/>
            <a:ext cx="6720840" cy="4935981"/>
          </a:xfrm>
        </p:spPr>
        <p:txBody>
          <a:bodyPr>
            <a:normAutofit/>
          </a:bodyPr>
          <a:lstStyle/>
          <a:p>
            <a:r>
              <a:rPr lang="en-US" b="1"/>
              <a:t>Primary Users:</a:t>
            </a:r>
          </a:p>
          <a:p>
            <a:r>
              <a:rPr lang="en-US"/>
              <a:t>Engineers</a:t>
            </a:r>
          </a:p>
          <a:p>
            <a:r>
              <a:rPr lang="en-US"/>
              <a:t>Postdoc researcher</a:t>
            </a:r>
          </a:p>
          <a:p>
            <a:r>
              <a:rPr lang="en-US"/>
              <a:t>Medical Professionals</a:t>
            </a:r>
          </a:p>
          <a:p>
            <a:pPr marL="0" indent="0">
              <a:buNone/>
            </a:pPr>
            <a:endParaRPr lang="en-US"/>
          </a:p>
          <a:p>
            <a:r>
              <a:rPr lang="en-US" b="1"/>
              <a:t>Key Requirements:</a:t>
            </a:r>
          </a:p>
          <a:p>
            <a:r>
              <a:rPr lang="en-US"/>
              <a:t>High gain with Minimal noise</a:t>
            </a:r>
          </a:p>
          <a:p>
            <a:r>
              <a:rPr lang="en-US"/>
              <a:t>Modular, compact and user-friendly</a:t>
            </a:r>
          </a:p>
          <a:p>
            <a:r>
              <a:rPr lang="en-US"/>
              <a:t>Integration with existing PAT systems</a:t>
            </a:r>
          </a:p>
          <a:p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66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9626C-B39D-63CA-E326-7A225C828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6B722-C6C3-5E6F-71DC-8F10A390B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>
                <a:solidFill>
                  <a:srgbClr val="595959"/>
                </a:solidFill>
                <a:latin typeface="Calisto MT"/>
              </a:rPr>
              <a:t>Low noise: Less than 2 dB</a:t>
            </a:r>
          </a:p>
          <a:p>
            <a:pPr>
              <a:buFont typeface="Arial"/>
              <a:buChar char="•"/>
            </a:pPr>
            <a:r>
              <a:rPr lang="en-US">
                <a:solidFill>
                  <a:srgbClr val="595959"/>
                </a:solidFill>
                <a:latin typeface="Calisto MT"/>
              </a:rPr>
              <a:t>Low input impedance: 50 Ohms</a:t>
            </a:r>
          </a:p>
          <a:p>
            <a:pPr>
              <a:buFont typeface="Arial"/>
              <a:buChar char="•"/>
            </a:pPr>
            <a:r>
              <a:rPr lang="en-US">
                <a:solidFill>
                  <a:srgbClr val="595959"/>
                </a:solidFill>
                <a:latin typeface="Calisto MT"/>
              </a:rPr>
              <a:t>Bandpass filtering: 1 MHz-20 MHz (Constraint)</a:t>
            </a:r>
          </a:p>
          <a:p>
            <a:pPr>
              <a:buFont typeface="Arial"/>
              <a:buChar char="•"/>
            </a:pPr>
            <a:r>
              <a:rPr lang="en-US">
                <a:solidFill>
                  <a:srgbClr val="595959"/>
                </a:solidFill>
                <a:latin typeface="Calisto MT"/>
              </a:rPr>
              <a:t>Gain greater than 30 dB per channel (Constraint)</a:t>
            </a:r>
          </a:p>
          <a:p>
            <a:pPr>
              <a:buFont typeface="Arial"/>
              <a:buChar char="•"/>
            </a:pPr>
            <a:r>
              <a:rPr lang="en-US">
                <a:solidFill>
                  <a:srgbClr val="595959"/>
                </a:solidFill>
                <a:latin typeface="Calisto MT"/>
              </a:rPr>
              <a:t>Output voltage cannot exceed 10 V</a:t>
            </a:r>
          </a:p>
          <a:p>
            <a:pPr>
              <a:buFont typeface="Arial"/>
              <a:buChar char="•"/>
            </a:pPr>
            <a:r>
              <a:rPr lang="en-US">
                <a:solidFill>
                  <a:srgbClr val="595959"/>
                </a:solidFill>
                <a:latin typeface="Calisto MT"/>
              </a:rPr>
              <a:t>Handling input voltages from 100 </a:t>
            </a:r>
            <a:r>
              <a:rPr lang="en-US" err="1">
                <a:solidFill>
                  <a:srgbClr val="595959"/>
                </a:solidFill>
                <a:latin typeface="Calisto MT"/>
              </a:rPr>
              <a:t>μV</a:t>
            </a:r>
            <a:r>
              <a:rPr lang="en-US">
                <a:solidFill>
                  <a:srgbClr val="595959"/>
                </a:solidFill>
                <a:latin typeface="Calisto MT"/>
              </a:rPr>
              <a:t> to 10 mV</a:t>
            </a:r>
          </a:p>
          <a:p>
            <a:pPr>
              <a:buFont typeface="Arial"/>
              <a:buChar char="•"/>
            </a:pPr>
            <a:r>
              <a:rPr lang="en-US">
                <a:solidFill>
                  <a:srgbClr val="595959"/>
                </a:solidFill>
                <a:latin typeface="Calisto MT"/>
              </a:rPr>
              <a:t>10 V power supply</a:t>
            </a:r>
          </a:p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4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DB16-7768-FC2C-31F9-C58A9C2F0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Timeline</a:t>
            </a:r>
          </a:p>
        </p:txBody>
      </p:sp>
      <p:pic>
        <p:nvPicPr>
          <p:cNvPr id="11" name="Content Placeholder 10" descr="A screen shot of a diagram&#10;&#10;AI-generated content may be incorrect.">
            <a:extLst>
              <a:ext uri="{FF2B5EF4-FFF2-40B4-BE49-F238E27FC236}">
                <a16:creationId xmlns:a16="http://schemas.microsoft.com/office/drawing/2014/main" id="{B9D41B87-41D1-83E4-60B1-3D5A38281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"/>
          <a:stretch/>
        </p:blipFill>
        <p:spPr>
          <a:xfrm>
            <a:off x="2279745" y="1706062"/>
            <a:ext cx="7632509" cy="4162587"/>
          </a:xfrm>
        </p:spPr>
      </p:pic>
    </p:spTree>
    <p:extLst>
      <p:ext uri="{BB962C8B-B14F-4D97-AF65-F5344CB8AC3E}">
        <p14:creationId xmlns:p14="http://schemas.microsoft.com/office/powerpoint/2010/main" val="1854052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759F1-6CE3-EB69-0A99-68C87CEEA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9" y="851770"/>
            <a:ext cx="4038391" cy="15256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Initial  Testing Schematic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7C10D4C-8DED-200E-3237-3345F3F2A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3900"/>
            <a:ext cx="1058875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ontent Placeholder 55">
            <a:extLst>
              <a:ext uri="{FF2B5EF4-FFF2-40B4-BE49-F238E27FC236}">
                <a16:creationId xmlns:a16="http://schemas.microsoft.com/office/drawing/2014/main" id="{990A16D7-F6DA-75EC-E9F7-330C1377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022" y="1014984"/>
            <a:ext cx="6614593" cy="1362456"/>
          </a:xfrm>
        </p:spPr>
        <p:txBody>
          <a:bodyPr anchor="t">
            <a:normAutofit/>
          </a:bodyPr>
          <a:lstStyle/>
          <a:p>
            <a:r>
              <a:rPr lang="en-US"/>
              <a:t>provided to us by our project contact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8F7F80F-9EDD-0EEA-B6D7-E116EBA4F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065" y="2497143"/>
            <a:ext cx="105828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6" descr="A diagram of a circuit">
            <a:extLst>
              <a:ext uri="{FF2B5EF4-FFF2-40B4-BE49-F238E27FC236}">
                <a16:creationId xmlns:a16="http://schemas.microsoft.com/office/drawing/2014/main" id="{78B1554D-08D4-88F4-4408-66BD51B54A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430" b="4818"/>
          <a:stretch/>
        </p:blipFill>
        <p:spPr>
          <a:xfrm>
            <a:off x="20" y="2863970"/>
            <a:ext cx="12191980" cy="399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81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17F28-E2AF-3C93-C592-1849B27B3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914400"/>
            <a:ext cx="3799763" cy="1473200"/>
          </a:xfrm>
        </p:spPr>
        <p:txBody>
          <a:bodyPr>
            <a:normAutofit/>
          </a:bodyPr>
          <a:lstStyle/>
          <a:p>
            <a:r>
              <a:rPr lang="en-US" sz="3600"/>
              <a:t>Prototype Board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4672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C2A759-9A00-28B8-3116-E47901E85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8" y="2387600"/>
            <a:ext cx="3799763" cy="3767328"/>
          </a:xfrm>
        </p:spPr>
        <p:txBody>
          <a:bodyPr>
            <a:normAutofit/>
          </a:bodyPr>
          <a:lstStyle/>
          <a:p>
            <a:r>
              <a:rPr lang="en-US"/>
              <a:t>This is the prototype we did testing on during out first semester of our capstone Project</a:t>
            </a:r>
          </a:p>
        </p:txBody>
      </p:sp>
      <p:pic>
        <p:nvPicPr>
          <p:cNvPr id="5" name="Content Placeholder 4" descr="A red circuit board with white text&#10;&#10;AI-generated content may be incorrect.">
            <a:extLst>
              <a:ext uri="{FF2B5EF4-FFF2-40B4-BE49-F238E27FC236}">
                <a16:creationId xmlns:a16="http://schemas.microsoft.com/office/drawing/2014/main" id="{6D76131D-D8BD-F593-DA40-B460E09D6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8" r="10910" b="-1"/>
          <a:stretch/>
        </p:blipFill>
        <p:spPr>
          <a:xfrm>
            <a:off x="4992870" y="735286"/>
            <a:ext cx="6495042" cy="541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80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91360-F040-3008-BBBA-E50EE9E6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THE PROTOTYPE</a:t>
            </a:r>
          </a:p>
        </p:txBody>
      </p: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9DFBFB73-3E19-515C-CC52-A01826B28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6075" y="2496057"/>
            <a:ext cx="5395365" cy="3034893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8DAAC70F-B6F4-58E1-C248-A48FA5346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090" y="850651"/>
            <a:ext cx="3853835" cy="515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81278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0b3b2b0-9d47-43bc-8703-bab4cda9b1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E386AB94D204488A0910F7FEA68C8F" ma:contentTypeVersion="15" ma:contentTypeDescription="Create a new document." ma:contentTypeScope="" ma:versionID="a93e9f711b1c8fa7b0e317f752bbb8cb">
  <xsd:schema xmlns:xsd="http://www.w3.org/2001/XMLSchema" xmlns:xs="http://www.w3.org/2001/XMLSchema" xmlns:p="http://schemas.microsoft.com/office/2006/metadata/properties" xmlns:ns3="00b3b2b0-9d47-43bc-8703-bab4cda9b1b7" xmlns:ns4="21e2ea2e-372c-4150-9b4b-3ee782d03506" targetNamespace="http://schemas.microsoft.com/office/2006/metadata/properties" ma:root="true" ma:fieldsID="d835d8c4afba94b3fb87e3d0dec796fd" ns3:_="" ns4:_="">
    <xsd:import namespace="00b3b2b0-9d47-43bc-8703-bab4cda9b1b7"/>
    <xsd:import namespace="21e2ea2e-372c-4150-9b4b-3ee782d035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_activity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3b2b0-9d47-43bc-8703-bab4cda9b1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2ea2e-372c-4150-9b4b-3ee782d0350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977E47-050F-41DF-9E1D-46CCD8E83E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8A1144-A7C2-41BF-8CD5-B5683B754F46}">
  <ds:schemaRefs>
    <ds:schemaRef ds:uri="00b3b2b0-9d47-43bc-8703-bab4cda9b1b7"/>
    <ds:schemaRef ds:uri="21e2ea2e-372c-4150-9b4b-3ee782d0350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4E520A3-88A4-49A6-9596-04E3358C96B1}">
  <ds:schemaRefs>
    <ds:schemaRef ds:uri="00b3b2b0-9d47-43bc-8703-bab4cda9b1b7"/>
    <ds:schemaRef ds:uri="21e2ea2e-372c-4150-9b4b-3ee782d0350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Application>Microsoft Office PowerPoint</Application>
  <PresentationFormat>Widescreen</PresentationFormat>
  <Slides>28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ChronicleVTI</vt:lpstr>
      <vt:lpstr>Senior Design: Low Noise Amplifier for Photoacoustic Imaging</vt:lpstr>
      <vt:lpstr>Photoacoustic Tomography Overview</vt:lpstr>
      <vt:lpstr>Our GOAL</vt:lpstr>
      <vt:lpstr>USER NEEDS</vt:lpstr>
      <vt:lpstr>Project Requirements</vt:lpstr>
      <vt:lpstr>Project Timeline</vt:lpstr>
      <vt:lpstr>Initial  Testing Schematic</vt:lpstr>
      <vt:lpstr>Prototype Board</vt:lpstr>
      <vt:lpstr>TESTING THE PROTOTYPE</vt:lpstr>
      <vt:lpstr>Findings From testing </vt:lpstr>
      <vt:lpstr>PowerPoint Presentation</vt:lpstr>
      <vt:lpstr>Test Board </vt:lpstr>
      <vt:lpstr>Results/conclusions after Testing revision board 1</vt:lpstr>
      <vt:lpstr>Final Schematic</vt:lpstr>
      <vt:lpstr>Final 3d model</vt:lpstr>
      <vt:lpstr>Final PCB</vt:lpstr>
      <vt:lpstr>Testing</vt:lpstr>
      <vt:lpstr>Output vs Input</vt:lpstr>
      <vt:lpstr>Gain</vt:lpstr>
      <vt:lpstr>Gain comparison</vt:lpstr>
      <vt:lpstr>Bias Voltage</vt:lpstr>
      <vt:lpstr>Linearity</vt:lpstr>
      <vt:lpstr>Cross-Talk</vt:lpstr>
      <vt:lpstr>Power Supply Vs Battery</vt:lpstr>
      <vt:lpstr>Enclosure and Final Product</vt:lpstr>
      <vt:lpstr>Testing Amplifier with PAT device</vt:lpstr>
      <vt:lpstr>Future Work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Ellerbach, Ryan W</dc:creator>
  <cp:revision>2</cp:revision>
  <dcterms:created xsi:type="dcterms:W3CDTF">2025-04-22T19:11:59Z</dcterms:created>
  <dcterms:modified xsi:type="dcterms:W3CDTF">2025-05-05T03:49:49Z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0x010100B3E386AB94D204488A0910F7FEA68C8F</vt:lpwstr>
  </property>
</Properties>
</file>